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36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19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hpma4B5TZhwjleCOi9b3qGnCWy8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19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2242074" y="685800"/>
            <a:ext cx="2374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ctrTitle"/>
          </p:nvPr>
        </p:nvSpPr>
        <p:spPr>
          <a:xfrm>
            <a:off x="233781" y="1433649"/>
            <a:ext cx="6390300" cy="3952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4"/>
          <p:cNvSpPr txBox="1"/>
          <p:nvPr>
            <p:ph idx="1" type="subTitle"/>
          </p:nvPr>
        </p:nvSpPr>
        <p:spPr>
          <a:xfrm>
            <a:off x="233775" y="5456992"/>
            <a:ext cx="6390300" cy="1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hasCustomPrompt="1" type="title"/>
          </p:nvPr>
        </p:nvSpPr>
        <p:spPr>
          <a:xfrm>
            <a:off x="233775" y="2129799"/>
            <a:ext cx="6390300" cy="3780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233775" y="6069481"/>
            <a:ext cx="6390300" cy="250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title"/>
          </p:nvPr>
        </p:nvSpPr>
        <p:spPr>
          <a:xfrm>
            <a:off x="233775" y="4141374"/>
            <a:ext cx="6390300" cy="162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6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" type="body"/>
          </p:nvPr>
        </p:nvSpPr>
        <p:spPr>
          <a:xfrm>
            <a:off x="233775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7"/>
          <p:cNvSpPr txBox="1"/>
          <p:nvPr>
            <p:ph idx="2" type="body"/>
          </p:nvPr>
        </p:nvSpPr>
        <p:spPr>
          <a:xfrm>
            <a:off x="3624300" y="2219044"/>
            <a:ext cx="30000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7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/>
          <p:nvPr>
            <p:ph type="title"/>
          </p:nvPr>
        </p:nvSpPr>
        <p:spPr>
          <a:xfrm>
            <a:off x="233775" y="1069785"/>
            <a:ext cx="2106000" cy="145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9"/>
          <p:cNvSpPr txBox="1"/>
          <p:nvPr>
            <p:ph idx="1" type="body"/>
          </p:nvPr>
        </p:nvSpPr>
        <p:spPr>
          <a:xfrm>
            <a:off x="233775" y="2675618"/>
            <a:ext cx="2106000" cy="612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367688" y="866746"/>
            <a:ext cx="4775700" cy="787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0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429000" y="48"/>
            <a:ext cx="3429000" cy="99036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/>
          <p:nvPr>
            <p:ph type="title"/>
          </p:nvPr>
        </p:nvSpPr>
        <p:spPr>
          <a:xfrm>
            <a:off x="199125" y="2374428"/>
            <a:ext cx="3033900" cy="2854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1"/>
          <p:cNvSpPr txBox="1"/>
          <p:nvPr>
            <p:ph idx="1" type="subTitle"/>
          </p:nvPr>
        </p:nvSpPr>
        <p:spPr>
          <a:xfrm>
            <a:off x="199125" y="5397207"/>
            <a:ext cx="3033900" cy="23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1"/>
          <p:cNvSpPr txBox="1"/>
          <p:nvPr>
            <p:ph idx="2" type="body"/>
          </p:nvPr>
        </p:nvSpPr>
        <p:spPr>
          <a:xfrm>
            <a:off x="3704625" y="1394418"/>
            <a:ext cx="2877600" cy="7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11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/>
          <p:nvPr>
            <p:ph idx="1" type="body"/>
          </p:nvPr>
        </p:nvSpPr>
        <p:spPr>
          <a:xfrm>
            <a:off x="233775" y="8145800"/>
            <a:ext cx="4499100" cy="116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/>
          <p:nvPr>
            <p:ph type="title"/>
          </p:nvPr>
        </p:nvSpPr>
        <p:spPr>
          <a:xfrm>
            <a:off x="233775" y="856878"/>
            <a:ext cx="6390300" cy="110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3"/>
          <p:cNvSpPr txBox="1"/>
          <p:nvPr>
            <p:ph idx="1" type="body"/>
          </p:nvPr>
        </p:nvSpPr>
        <p:spPr>
          <a:xfrm>
            <a:off x="233775" y="2219044"/>
            <a:ext cx="6390300" cy="657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3"/>
          <p:cNvSpPr txBox="1"/>
          <p:nvPr>
            <p:ph idx="12" type="sldNum"/>
          </p:nvPr>
        </p:nvSpPr>
        <p:spPr>
          <a:xfrm>
            <a:off x="6354343" y="8978834"/>
            <a:ext cx="411600" cy="75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/>
        </p:nvSpPr>
        <p:spPr>
          <a:xfrm>
            <a:off x="425450" y="2280225"/>
            <a:ext cx="6003600" cy="58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nl" sz="3600">
                <a:latin typeface="Calibri"/>
                <a:ea typeface="Calibri"/>
                <a:cs typeface="Calibri"/>
                <a:sym typeface="Calibri"/>
              </a:rPr>
              <a:t>De wind in de zeilen</a:t>
            </a:r>
            <a:endParaRPr b="0" i="0" sz="3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nl" sz="1600">
                <a:solidFill>
                  <a:srgbClr val="F39430"/>
                </a:solidFill>
                <a:highlight>
                  <a:srgbClr val="FFFFFF"/>
                </a:highlight>
              </a:rPr>
              <a:t>Opeens kwam er uit de hemel een vreemd geluid. Het klonk alsof het hard begon te waaien. Het was overal in huis te horen. - Handelingen 2:2</a:t>
            </a:r>
            <a:endParaRPr i="1" sz="1600">
              <a:solidFill>
                <a:srgbClr val="F39430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1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Opdracht:	</a:t>
            </a:r>
            <a:endParaRPr sz="1450"/>
          </a:p>
          <a:p>
            <a:pPr indent="-3302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nl" sz="1600"/>
              <a:t>Neem een kurk die over de lengte door de midden is gesneden. Maak de halve kurk vast aan de fles met twee elastieken.</a:t>
            </a:r>
            <a:endParaRPr sz="1600"/>
          </a:p>
          <a:p>
            <a:pPr indent="-3302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nl" sz="1600"/>
              <a:t>Steek de satéprikker in de kurk.</a:t>
            </a:r>
            <a:endParaRPr sz="1600"/>
          </a:p>
          <a:p>
            <a:pPr indent="-3302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nl" sz="1600"/>
              <a:t>Maak aan de prikker een zeil.</a:t>
            </a:r>
            <a:endParaRPr sz="1600"/>
          </a:p>
          <a:p>
            <a:pPr indent="-3302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nl" sz="1600"/>
              <a:t>Versier je boot, maak er wat moois van!</a:t>
            </a:r>
            <a:endParaRPr sz="1600"/>
          </a:p>
          <a:p>
            <a:pPr indent="0" lvl="0" marL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1" i="0" sz="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nl" sz="1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Om door te praten: </a:t>
            </a:r>
            <a:endParaRPr b="1" sz="1600">
              <a:latin typeface="Calibri"/>
              <a:ea typeface="Calibri"/>
              <a:cs typeface="Calibri"/>
              <a:sym typeface="Calibri"/>
            </a:endParaRPr>
          </a:p>
          <a:p>
            <a:pPr indent="-3302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nl" sz="1600">
                <a:highlight>
                  <a:srgbClr val="FFFFFF"/>
                </a:highlight>
              </a:rPr>
              <a:t>Wat zijn allemaal dingen die door de wind in beweging worden gezet?</a:t>
            </a:r>
            <a:endParaRPr sz="1600">
              <a:highlight>
                <a:srgbClr val="FFFFFF"/>
              </a:highlight>
            </a:endParaRPr>
          </a:p>
          <a:p>
            <a:pPr indent="-330200" lvl="0" marL="4572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600"/>
              <a:buChar char="-"/>
            </a:pPr>
            <a:r>
              <a:rPr lang="nl" sz="1600">
                <a:highlight>
                  <a:srgbClr val="FFFFFF"/>
                </a:highlight>
              </a:rPr>
              <a:t>Waar heb jij de wind gezien vandaag?</a:t>
            </a:r>
            <a:endParaRPr sz="1600">
              <a:highlight>
                <a:srgbClr val="FFFFFF"/>
              </a:highlight>
            </a:endParaRPr>
          </a:p>
        </p:txBody>
      </p:sp>
      <p:pic>
        <p:nvPicPr>
          <p:cNvPr id="55" name="Google Shape;55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76825" y="7677400"/>
            <a:ext cx="2762250" cy="1790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CE5CD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